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88683" autoAdjust="0"/>
  </p:normalViewPr>
  <p:slideViewPr>
    <p:cSldViewPr>
      <p:cViewPr varScale="1">
        <p:scale>
          <a:sx n="43" d="100"/>
          <a:sy n="43" d="100"/>
        </p:scale>
        <p:origin x="9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495734" y="1481118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BA238F6-2E52-4025-BB3F-A137D6F1B3EB}"/>
              </a:ext>
            </a:extLst>
          </p:cNvPr>
          <p:cNvSpPr txBox="1"/>
          <p:nvPr/>
        </p:nvSpPr>
        <p:spPr>
          <a:xfrm>
            <a:off x="307155" y="4355764"/>
            <a:ext cx="100744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POPULARITY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 OF 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</a:rPr>
              <a:t>SOCIAL BUZZ</a:t>
            </a:r>
            <a:endParaRPr lang="en-IN" sz="6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CE6304-0684-4D80-92D0-280F6BF17981}"/>
              </a:ext>
            </a:extLst>
          </p:cNvPr>
          <p:cNvSpPr txBox="1"/>
          <p:nvPr/>
        </p:nvSpPr>
        <p:spPr>
          <a:xfrm>
            <a:off x="11239500" y="795999"/>
            <a:ext cx="601980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Analysis</a:t>
            </a:r>
            <a:endParaRPr lang="en-US" sz="2800" dirty="0"/>
          </a:p>
          <a:p>
            <a:r>
              <a:rPr lang="en-US" sz="2800" dirty="0"/>
              <a:t>Animals and science are the 2 most popular categories of content which shows peoples connection with animals and </a:t>
            </a:r>
            <a:r>
              <a:rPr lang="en-IN" sz="2800" dirty="0"/>
              <a:t>Science Enthusiasts Flock</a:t>
            </a:r>
          </a:p>
          <a:p>
            <a:endParaRPr lang="en-IN" sz="2800" dirty="0">
              <a:solidFill>
                <a:srgbClr val="374151"/>
              </a:solidFill>
              <a:latin typeface="Söhne"/>
            </a:endParaRPr>
          </a:p>
          <a:p>
            <a:endParaRPr lang="en-IN" sz="2800" dirty="0">
              <a:solidFill>
                <a:srgbClr val="374151"/>
              </a:solidFill>
              <a:latin typeface="Söhne"/>
            </a:endParaRPr>
          </a:p>
          <a:p>
            <a:r>
              <a:rPr lang="en-IN" sz="3600" b="1" dirty="0"/>
              <a:t>Insights</a:t>
            </a:r>
          </a:p>
          <a:p>
            <a:r>
              <a:rPr lang="en-US" sz="2800" dirty="0"/>
              <a:t>The common  theme “Food” in top 5 categories shows the popularity of food-related content which highlights the significant role food plays in our daily lives and social </a:t>
            </a:r>
            <a:r>
              <a:rPr lang="en-US" sz="2800" dirty="0" err="1"/>
              <a:t>interactions.This</a:t>
            </a:r>
            <a:r>
              <a:rPr lang="en-US" sz="2800" dirty="0"/>
              <a:t> insights are helpful in developing creative campaigns and collaboration with food brands to increase engagement.</a:t>
            </a:r>
            <a:endParaRPr lang="en-IN" sz="2800" dirty="0"/>
          </a:p>
          <a:p>
            <a:endParaRPr lang="en-IN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534797"/>
            <a:chOff x="0" y="0"/>
            <a:chExt cx="11564591" cy="737972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081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029186" y="2005583"/>
            <a:ext cx="11089018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995F70-82D8-492B-B29D-397A01CC1A65}"/>
              </a:ext>
            </a:extLst>
          </p:cNvPr>
          <p:cNvSpPr txBox="1"/>
          <p:nvPr/>
        </p:nvSpPr>
        <p:spPr>
          <a:xfrm>
            <a:off x="9422918" y="2986092"/>
            <a:ext cx="64539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Social buzz I fast growing technology unicorn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That need to adopt quickly to its global scale</a:t>
            </a:r>
            <a:r>
              <a:rPr lang="en-IN" sz="2000" b="1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+mj-lt"/>
              </a:rPr>
              <a:t>Accenture has begun a 3 month POC focusing on 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+mj-lt"/>
              </a:rPr>
              <a:t>these tasks:</a:t>
            </a:r>
          </a:p>
          <a:p>
            <a:pPr>
              <a:lnSpc>
                <a:spcPct val="150000"/>
              </a:lnSpc>
            </a:pPr>
            <a:endParaRPr lang="en-IN" sz="2000" b="1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+mj-lt"/>
              </a:rPr>
              <a:t>An audit of Social Buzz’s Big data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+mj-lt"/>
              </a:rPr>
              <a:t>Recommendation for a successful IPO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+mj-lt"/>
              </a:rPr>
              <a:t>Analysis to fine social Buzz’s Top 5 most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+mj-lt"/>
              </a:rPr>
              <a:t>      popular categories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48394A-71AA-47D9-821F-C561052D13E1}"/>
              </a:ext>
            </a:extLst>
          </p:cNvPr>
          <p:cNvSpPr txBox="1"/>
          <p:nvPr/>
        </p:nvSpPr>
        <p:spPr>
          <a:xfrm>
            <a:off x="2595149" y="5019829"/>
            <a:ext cx="712367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Over </a:t>
            </a:r>
            <a:r>
              <a:rPr lang="en-US" sz="3200" b="1" u="sng" dirty="0">
                <a:solidFill>
                  <a:schemeClr val="bg1"/>
                </a:solidFill>
              </a:rPr>
              <a:t>100000</a:t>
            </a:r>
            <a:r>
              <a:rPr lang="en-US" sz="3200" b="1" dirty="0">
                <a:solidFill>
                  <a:schemeClr val="bg1"/>
                </a:solidFill>
              </a:rPr>
              <a:t> pots per Day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u="sng" dirty="0">
                <a:solidFill>
                  <a:schemeClr val="bg1"/>
                </a:solidFill>
              </a:rPr>
              <a:t>3,650,000 </a:t>
            </a:r>
            <a:r>
              <a:rPr lang="en-US" sz="3200" b="1" dirty="0">
                <a:solidFill>
                  <a:schemeClr val="bg1"/>
                </a:solidFill>
              </a:rPr>
              <a:t>pieces of content 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per year!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But hoe to capitalize it when there is so much?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Analysis to find Social Buzz’s top 5 most popular</a:t>
            </a:r>
          </a:p>
          <a:p>
            <a:r>
              <a:rPr lang="en-US" sz="2400" b="1" u="sng" dirty="0">
                <a:solidFill>
                  <a:schemeClr val="bg1"/>
                </a:solidFill>
              </a:rPr>
              <a:t>Categories of content</a:t>
            </a:r>
            <a:endParaRPr lang="en-IN" sz="24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4F8FAD-496E-46BB-A96E-C88B623AA52B}"/>
              </a:ext>
            </a:extLst>
          </p:cNvPr>
          <p:cNvGrpSpPr/>
          <p:nvPr/>
        </p:nvGrpSpPr>
        <p:grpSpPr>
          <a:xfrm>
            <a:off x="11622507" y="6819900"/>
            <a:ext cx="2491715" cy="2327168"/>
            <a:chOff x="11419219" y="1028700"/>
            <a:chExt cx="2491715" cy="2327168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11825797" y="1270731"/>
              <a:ext cx="2085137" cy="208513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1419219" y="1028700"/>
              <a:ext cx="2174041" cy="2165548"/>
              <a:chOff x="0" y="0"/>
              <a:chExt cx="6502400" cy="6477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36837" t="-28774" r="-84967" b="-86469"/>
                </a:stretch>
              </a:blipFill>
              <a:ln>
                <a:solidFill>
                  <a:srgbClr val="00BAFF"/>
                </a:solidFill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2E44D8"/>
              </a:solidFill>
            </p:spPr>
          </p:sp>
        </p:grp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7DEB86-54B7-496C-AFEB-8F419B475663}"/>
              </a:ext>
            </a:extLst>
          </p:cNvPr>
          <p:cNvGrpSpPr/>
          <p:nvPr/>
        </p:nvGrpSpPr>
        <p:grpSpPr>
          <a:xfrm>
            <a:off x="11462612" y="1112018"/>
            <a:ext cx="2491715" cy="2327168"/>
            <a:chOff x="11419219" y="6931132"/>
            <a:chExt cx="2491715" cy="2327168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11825797" y="7173163"/>
              <a:ext cx="2085137" cy="208513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11419219" y="6931132"/>
              <a:ext cx="2174041" cy="2165548"/>
              <a:chOff x="0" y="0"/>
              <a:chExt cx="6502400" cy="6477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64266" t="1917" r="-22903" b="-93994"/>
                </a:stretch>
              </a:blipFill>
              <a:ln>
                <a:solidFill>
                  <a:srgbClr val="00BAFF"/>
                </a:solidFill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2E44D8"/>
              </a:solidFill>
            </p:spPr>
          </p:sp>
        </p:grp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The Analytics team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645075-A91D-4089-8EE3-25D897822041}"/>
              </a:ext>
            </a:extLst>
          </p:cNvPr>
          <p:cNvSpPr txBox="1"/>
          <p:nvPr/>
        </p:nvSpPr>
        <p:spPr>
          <a:xfrm>
            <a:off x="14336485" y="1624181"/>
            <a:ext cx="337947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Andrew Fleming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Chief Technical Architect</a:t>
            </a:r>
            <a:endParaRPr lang="en-IN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7F935-CBFE-4C83-B4A4-B976B0904E50}"/>
              </a:ext>
            </a:extLst>
          </p:cNvPr>
          <p:cNvSpPr txBox="1"/>
          <p:nvPr/>
        </p:nvSpPr>
        <p:spPr>
          <a:xfrm>
            <a:off x="14336484" y="4390205"/>
            <a:ext cx="337947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Marcus </a:t>
            </a:r>
            <a:r>
              <a:rPr lang="en-US" sz="2400" b="1" dirty="0" err="1"/>
              <a:t>Rompton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dirty="0"/>
              <a:t>Senior Principle</a:t>
            </a:r>
            <a:endParaRPr lang="en-IN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7B9367-28B3-443E-924C-767CB0C192A9}"/>
              </a:ext>
            </a:extLst>
          </p:cNvPr>
          <p:cNvSpPr txBox="1"/>
          <p:nvPr/>
        </p:nvSpPr>
        <p:spPr>
          <a:xfrm>
            <a:off x="14336483" y="7328186"/>
            <a:ext cx="337947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Vishlesha</a:t>
            </a:r>
            <a:r>
              <a:rPr lang="en-US" sz="2400" b="1" dirty="0"/>
              <a:t> Walunj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Data Analyst</a:t>
            </a:r>
            <a:endParaRPr lang="en-I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F80B54-BB93-4F7C-A506-A188A89BC542}"/>
              </a:ext>
            </a:extLst>
          </p:cNvPr>
          <p:cNvSpPr txBox="1"/>
          <p:nvPr/>
        </p:nvSpPr>
        <p:spPr>
          <a:xfrm>
            <a:off x="4168440" y="1420998"/>
            <a:ext cx="3710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Understanding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876544-26DF-4A38-AA8E-30A44AB42D90}"/>
              </a:ext>
            </a:extLst>
          </p:cNvPr>
          <p:cNvSpPr txBox="1"/>
          <p:nvPr/>
        </p:nvSpPr>
        <p:spPr>
          <a:xfrm>
            <a:off x="6036222" y="2996873"/>
            <a:ext cx="3710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Cleaning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74B0FF-FCC8-4824-85D2-3295563D21D3}"/>
              </a:ext>
            </a:extLst>
          </p:cNvPr>
          <p:cNvSpPr txBox="1"/>
          <p:nvPr/>
        </p:nvSpPr>
        <p:spPr>
          <a:xfrm>
            <a:off x="7942111" y="4585947"/>
            <a:ext cx="3710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Modelling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F24CBA-28E3-4EE0-88C9-4757E40E85F8}"/>
              </a:ext>
            </a:extLst>
          </p:cNvPr>
          <p:cNvSpPr txBox="1"/>
          <p:nvPr/>
        </p:nvSpPr>
        <p:spPr>
          <a:xfrm>
            <a:off x="9798878" y="6284097"/>
            <a:ext cx="3710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Analysis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BEFD7B-74FF-496F-9228-CF1E3BDCCB8C}"/>
              </a:ext>
            </a:extLst>
          </p:cNvPr>
          <p:cNvSpPr txBox="1"/>
          <p:nvPr/>
        </p:nvSpPr>
        <p:spPr>
          <a:xfrm>
            <a:off x="11459408" y="7910555"/>
            <a:ext cx="3710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Uncover Insights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5C673B-7EB2-4674-BD93-EA18817977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95" b="24815"/>
          <a:stretch/>
        </p:blipFill>
        <p:spPr>
          <a:xfrm>
            <a:off x="1751235" y="2338701"/>
            <a:ext cx="14935200" cy="34390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53B3E8F-127E-4D7D-A671-2BFE576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364"/>
          <a:stretch/>
        </p:blipFill>
        <p:spPr>
          <a:xfrm>
            <a:off x="4096152" y="1648413"/>
            <a:ext cx="12327431" cy="74574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13DF6B6-8DB5-478E-A14A-6C01C222E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696" y="1231450"/>
            <a:ext cx="12910604" cy="82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242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Clear Sans Regular Bold</vt:lpstr>
      <vt:lpstr>Arial</vt:lpstr>
      <vt:lpstr>Söhne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Vishakha</cp:lastModifiedBy>
  <cp:revision>25</cp:revision>
  <dcterms:created xsi:type="dcterms:W3CDTF">2006-08-16T00:00:00Z</dcterms:created>
  <dcterms:modified xsi:type="dcterms:W3CDTF">2023-07-19T17:59:49Z</dcterms:modified>
  <dc:identifier>DAEhDyfaYKE</dc:identifier>
</cp:coreProperties>
</file>